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081E2-1084-4DAD-B202-3A0F2370ABBB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7028-2DF5-4281-B198-2131DD320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2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844788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D882CEDC-E46F-4CE2-8BC2-30E5466EB54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4" y="2420888"/>
            <a:ext cx="1412694" cy="11369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" y="2204864"/>
            <a:ext cx="8613871" cy="1470025"/>
          </a:xfrm>
        </p:spPr>
        <p:txBody>
          <a:bodyPr/>
          <a:lstStyle>
            <a:lvl1pPr algn="l">
              <a:defRPr b="1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2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4" y="281196"/>
            <a:ext cx="1412694" cy="11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4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1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4" y="281196"/>
            <a:ext cx="1412694" cy="11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5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789040"/>
            <a:ext cx="7772400" cy="804069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4581129"/>
            <a:ext cx="7772400" cy="93610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1"/>
            <a:ext cx="4038600" cy="3917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17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4" y="281196"/>
            <a:ext cx="1412694" cy="11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2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4" y="281196"/>
            <a:ext cx="1412694" cy="11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4" y="281196"/>
            <a:ext cx="1412694" cy="11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7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3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3050"/>
            <a:ext cx="2997969" cy="1162050"/>
          </a:xfrm>
        </p:spPr>
        <p:txBody>
          <a:bodyPr anchor="ctr">
            <a:no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75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832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CEDC-E46F-4CE2-8BC2-30E5466EB54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17232"/>
            <a:ext cx="2045208" cy="12313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832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1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Benefits and 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may need to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Silent or hidden symptoms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Including pain, fatigue, cognitive difficulties, altered mood or continence problems</a:t>
            </a:r>
          </a:p>
          <a:p>
            <a:r>
              <a:rPr lang="en-GB" dirty="0" smtClean="0"/>
              <a:t>Explain how these symptoms affect you – physically, emotionally and socially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5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you need to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Whether you can or cannot do things:</a:t>
            </a:r>
          </a:p>
          <a:p>
            <a:endParaRPr lang="en-GB" dirty="0" smtClean="0"/>
          </a:p>
          <a:p>
            <a:r>
              <a:rPr lang="en-GB" dirty="0"/>
              <a:t>r</a:t>
            </a:r>
            <a:r>
              <a:rPr lang="en-GB" dirty="0" smtClean="0"/>
              <a:t>epeatedly</a:t>
            </a:r>
          </a:p>
          <a:p>
            <a:r>
              <a:rPr lang="en-GB" dirty="0"/>
              <a:t>r</a:t>
            </a:r>
            <a:r>
              <a:rPr lang="en-GB" dirty="0" smtClean="0"/>
              <a:t>eliably</a:t>
            </a:r>
          </a:p>
          <a:p>
            <a:r>
              <a:rPr lang="en-GB" dirty="0"/>
              <a:t>s</a:t>
            </a:r>
            <a:r>
              <a:rPr lang="en-GB" dirty="0" smtClean="0"/>
              <a:t>afely</a:t>
            </a:r>
          </a:p>
          <a:p>
            <a:r>
              <a:rPr lang="en-GB" dirty="0"/>
              <a:t>t</a:t>
            </a:r>
            <a:r>
              <a:rPr lang="en-GB" dirty="0" smtClean="0"/>
              <a:t>imely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7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It may not seem obvious at first how to relate your MS to the questions and assessments.</a:t>
            </a:r>
          </a:p>
          <a:p>
            <a:r>
              <a:rPr lang="en-GB" sz="2400" dirty="0" smtClean="0"/>
              <a:t>Be clear about how MS affects you and your ability to complete tasks.</a:t>
            </a:r>
          </a:p>
          <a:p>
            <a:r>
              <a:rPr lang="en-GB" sz="2400" dirty="0" smtClean="0"/>
              <a:t>If your condition fluctuates, explain how.</a:t>
            </a:r>
          </a:p>
          <a:p>
            <a:r>
              <a:rPr lang="en-GB" sz="2400" dirty="0" smtClean="0"/>
              <a:t>Don’t forget any hidden symptoms like fatigue and pain.</a:t>
            </a:r>
          </a:p>
          <a:p>
            <a:r>
              <a:rPr lang="en-GB" sz="2400" dirty="0" smtClean="0"/>
              <a:t>Give as much information as possible and supply extra supporting evidence where possible.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26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MS Society information online and in publications</a:t>
            </a:r>
          </a:p>
          <a:p>
            <a:r>
              <a:rPr lang="en-GB" dirty="0" smtClean="0"/>
              <a:t>Signposting and local partnerships with advice agencies</a:t>
            </a:r>
          </a:p>
          <a:p>
            <a:r>
              <a:rPr lang="en-GB" dirty="0" smtClean="0"/>
              <a:t>Lobbying and campaigning to ensure fairness for people with MS</a:t>
            </a:r>
          </a:p>
          <a:p>
            <a:r>
              <a:rPr lang="en-GB" dirty="0" smtClean="0"/>
              <a:t>Helpline - 0808 800 8000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1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and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 - overview of DLA, PIP and ESA</a:t>
            </a:r>
          </a:p>
          <a:p>
            <a:endParaRPr lang="en-GB" dirty="0" smtClean="0"/>
          </a:p>
          <a:p>
            <a:r>
              <a:rPr lang="en-GB" dirty="0" smtClean="0"/>
              <a:t>The MS Society does not give advice on benefits</a:t>
            </a:r>
          </a:p>
          <a:p>
            <a:endParaRPr lang="en-GB" dirty="0" smtClean="0"/>
          </a:p>
          <a:p>
            <a:r>
              <a:rPr lang="en-GB" dirty="0" smtClean="0"/>
              <a:t>But we are pleased to be able to work with other agencies that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5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MS Society information and support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Information online and in publications: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Benefits and MS</a:t>
            </a:r>
          </a:p>
          <a:p>
            <a:r>
              <a:rPr lang="en-GB" dirty="0" smtClean="0"/>
              <a:t>Claiming Disability Living Allowance</a:t>
            </a:r>
          </a:p>
          <a:p>
            <a:r>
              <a:rPr lang="en-GB" dirty="0" smtClean="0"/>
              <a:t>Employment Support Allowance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9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MS Society information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Developing local partnerships with advice agencies to ensure you get help when you need it</a:t>
            </a:r>
          </a:p>
          <a:p>
            <a:r>
              <a:rPr lang="en-GB" dirty="0" smtClean="0"/>
              <a:t>Lobbying and campaigning to ensure fairness for people with MS</a:t>
            </a:r>
          </a:p>
          <a:p>
            <a:r>
              <a:rPr lang="en-GB" dirty="0" smtClean="0"/>
              <a:t>Helpline - 0808 800 8000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32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Name, MS Society role</a:t>
            </a:r>
          </a:p>
          <a:p>
            <a:r>
              <a:rPr lang="en-GB" sz="2400" dirty="0" smtClean="0"/>
              <a:t>Introducing and facilitating the event</a:t>
            </a:r>
          </a:p>
          <a:p>
            <a:pPr marL="0" indent="0">
              <a:buNone/>
            </a:pPr>
            <a:r>
              <a:rPr lang="en-GB" b="1" dirty="0" smtClean="0"/>
              <a:t>Name, Welfare Rights Adviser for CAB</a:t>
            </a:r>
          </a:p>
          <a:p>
            <a:r>
              <a:rPr lang="en-GB" sz="2400" dirty="0" smtClean="0"/>
              <a:t>Giving an overview of recent and planned changes to disability benefits and of the application and assessment process</a:t>
            </a:r>
          </a:p>
          <a:p>
            <a:pPr marL="0" indent="0">
              <a:buNone/>
            </a:pPr>
            <a:r>
              <a:rPr lang="en-GB" b="1" dirty="0" smtClean="0"/>
              <a:t>Name, role</a:t>
            </a:r>
          </a:p>
          <a:p>
            <a:r>
              <a:rPr lang="en-GB" sz="2400" dirty="0" smtClean="0"/>
              <a:t>Providing an overview of issues to consider when applying or being reassessed for benefits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75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Add details of external speaker</a:t>
            </a:r>
          </a:p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Name, role and organisation</a:t>
            </a:r>
          </a:p>
          <a:p>
            <a:r>
              <a:rPr lang="en-GB" dirty="0" smtClean="0"/>
              <a:t>Brief biography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4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Add details of MS Society branch representative</a:t>
            </a:r>
          </a:p>
          <a:p>
            <a:pPr marL="0" indent="0" algn="ctr">
              <a:buNone/>
            </a:pPr>
            <a:endParaRPr lang="en-GB" b="1" dirty="0" smtClean="0"/>
          </a:p>
          <a:p>
            <a:r>
              <a:rPr lang="en-GB" dirty="0" smtClean="0"/>
              <a:t>Name and role</a:t>
            </a:r>
          </a:p>
          <a:p>
            <a:r>
              <a:rPr lang="en-GB" dirty="0" smtClean="0"/>
              <a:t>Brief biography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4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consider when applying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32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It may seem obvious at first how you relate your MS to the questions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dirty="0" smtClean="0"/>
              <a:t>On the form and in supporting evidence, it is important to:</a:t>
            </a:r>
          </a:p>
          <a:p>
            <a:r>
              <a:rPr lang="en-GB" dirty="0"/>
              <a:t>c</a:t>
            </a:r>
            <a:r>
              <a:rPr lang="en-GB" dirty="0" smtClean="0"/>
              <a:t>onsider each of your symptoms</a:t>
            </a:r>
          </a:p>
          <a:p>
            <a:r>
              <a:rPr lang="en-GB" dirty="0"/>
              <a:t>g</a:t>
            </a:r>
            <a:r>
              <a:rPr lang="en-GB" dirty="0" smtClean="0"/>
              <a:t>ive as much information as possible about how MS affects 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2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may need to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Fluctuation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your symptoms affect you most of the time</a:t>
            </a:r>
          </a:p>
          <a:p>
            <a:r>
              <a:rPr lang="en-GB" dirty="0" smtClean="0"/>
              <a:t>How your symptoms affect, fluctuate or impact on your ability to complete tasks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9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C87CE5A032947AC6C1B240CF05F86" ma:contentTypeVersion="2" ma:contentTypeDescription="Create a new document." ma:contentTypeScope="" ma:versionID="761ad843bb75b9f7068b19302e9cf3d9">
  <xsd:schema xmlns:xsd="http://www.w3.org/2001/XMLSchema" xmlns:p="http://schemas.microsoft.com/office/2006/metadata/properties" xmlns:ns2="25108763-65ea-4863-98d1-920c4b0003c0" targetNamespace="http://schemas.microsoft.com/office/2006/metadata/properties" ma:root="true" ma:fieldsID="7afedd9631477d6f38bb21267fc29403" ns2:_="">
    <xsd:import namespace="25108763-65ea-4863-98d1-920c4b0003c0"/>
    <xsd:element name="properties">
      <xsd:complexType>
        <xsd:sequence>
          <xsd:element name="documentManagement">
            <xsd:complexType>
              <xsd:all>
                <xsd:element ref="ns2:Sco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108763-65ea-4863-98d1-920c4b0003c0" elementFormDefault="qualified">
    <xsd:import namespace="http://schemas.microsoft.com/office/2006/documentManagement/types"/>
    <xsd:element name="Scope" ma:index="8" nillable="true" ma:displayName="Scope" ma:default="All" ma:internalName="Sco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MSNC only"/>
                    <xsd:enumeration value="England"/>
                    <xsd:enumeration value="MS Cymru"/>
                    <xsd:enumeration value="Northern Ireland"/>
                    <xsd:enumeration value="Scotland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ope xmlns="25108763-65ea-4863-98d1-920c4b0003c0">
      <Value>All</Value>
    </Scope>
  </documentManagement>
</p:properties>
</file>

<file path=customXml/itemProps1.xml><?xml version="1.0" encoding="utf-8"?>
<ds:datastoreItem xmlns:ds="http://schemas.openxmlformats.org/officeDocument/2006/customXml" ds:itemID="{C739E252-FFD5-4E0D-BDB6-9C9BCB875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108763-65ea-4863-98d1-920c4b0003c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E306777-1D47-4149-B995-0B578DE7D5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F4F528-0796-4B71-97CF-591CA7A4880E}">
  <ds:schemaRefs>
    <ds:schemaRef ds:uri="http://www.w3.org/XML/1998/namespace"/>
    <ds:schemaRef ds:uri="25108763-65ea-4863-98d1-920c4b0003c0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407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Benefits and MS</vt:lpstr>
      <vt:lpstr>Welcome and overview</vt:lpstr>
      <vt:lpstr>MS Society information and support</vt:lpstr>
      <vt:lpstr>MS Society information and support</vt:lpstr>
      <vt:lpstr>Introductions</vt:lpstr>
      <vt:lpstr>Benefits overview</vt:lpstr>
      <vt:lpstr>Focus on MS</vt:lpstr>
      <vt:lpstr>What to consider when applying</vt:lpstr>
      <vt:lpstr>What you may need to explain</vt:lpstr>
      <vt:lpstr>What you may need to explain</vt:lpstr>
      <vt:lpstr>What you need to explain</vt:lpstr>
      <vt:lpstr>Summary</vt:lpstr>
      <vt:lpstr>Further information and support</vt:lpstr>
      <vt:lpstr>Any questions?</vt:lpstr>
    </vt:vector>
  </TitlesOfParts>
  <Company>MS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 Shortall</dc:creator>
  <cp:lastModifiedBy>Danielle Walker</cp:lastModifiedBy>
  <cp:revision>23</cp:revision>
  <dcterms:created xsi:type="dcterms:W3CDTF">2013-10-21T10:53:44Z</dcterms:created>
  <dcterms:modified xsi:type="dcterms:W3CDTF">2014-01-27T11:15:49Z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0x010100DB1C87CE5A032947AC6C1B240CF05F86</vt:lpwstr>
  </property>
</Properties>
</file>